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F:\TA\teaching%20assistant%20for%20bioengineering%20-%202\exercise\week%20adsorption%20and%20chromatograph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F:\TA\teaching%20assistant%20for%20bioengineering%20-%202\exercise\week%20adsorption%20and%20chromatograph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/>
              <c:numFmt formatCode="#,##0.0000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</c:trendlineLbl>
          </c:trendline>
          <c:xVal>
            <c:numRef>
              <c:f>Feuil1!$C$1:$G$1</c:f>
              <c:numCache>
                <c:formatCode>General</c:formatCode>
                <c:ptCount val="5"/>
                <c:pt idx="0">
                  <c:v>2</c:v>
                </c:pt>
                <c:pt idx="1">
                  <c:v>5</c:v>
                </c:pt>
                <c:pt idx="2">
                  <c:v>10</c:v>
                </c:pt>
                <c:pt idx="3">
                  <c:v>18</c:v>
                </c:pt>
                <c:pt idx="4">
                  <c:v>30</c:v>
                </c:pt>
              </c:numCache>
            </c:numRef>
          </c:xVal>
          <c:yVal>
            <c:numRef>
              <c:f>Feuil1!$C$4:$G$4</c:f>
              <c:numCache>
                <c:formatCode>0.0000</c:formatCode>
                <c:ptCount val="5"/>
                <c:pt idx="0">
                  <c:v>4.464285714285713E-2</c:v>
                </c:pt>
                <c:pt idx="1">
                  <c:v>6.5104166666666657E-2</c:v>
                </c:pt>
                <c:pt idx="2">
                  <c:v>9.9206349206349201E-2</c:v>
                </c:pt>
                <c:pt idx="3">
                  <c:v>0.1541095890410959</c:v>
                </c:pt>
                <c:pt idx="4">
                  <c:v>0.23584905660377359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B72-4B99-B47B-02FC57F353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6577496"/>
        <c:axId val="206577824"/>
      </c:scatterChart>
      <c:valAx>
        <c:axId val="2065774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CH" sz="1000" b="0" i="0" u="none" strike="noStrike" baseline="0" smtClean="0"/>
                  <a:t>t [min]</a:t>
                </a:r>
                <a:endParaRPr lang="fr-CH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06577824"/>
        <c:crosses val="autoZero"/>
        <c:crossBetween val="midCat"/>
      </c:valAx>
      <c:valAx>
        <c:axId val="206577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CH" sz="1000" b="1" i="0" u="none" strike="noStrike" baseline="0" smtClean="0"/>
                  <a:t>t/q [min*g/mg]</a:t>
                </a:r>
                <a:endParaRPr lang="fr-CH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0.00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065774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/>
              <c:numFmt formatCode="#,##0.0000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</c:trendlineLbl>
          </c:trendline>
          <c:xVal>
            <c:numRef>
              <c:f>Feuil1!$C$18:$G$18</c:f>
              <c:numCache>
                <c:formatCode>General</c:formatCode>
                <c:ptCount val="5"/>
                <c:pt idx="0">
                  <c:v>2.2999999999999998</c:v>
                </c:pt>
                <c:pt idx="1">
                  <c:v>6</c:v>
                </c:pt>
                <c:pt idx="2">
                  <c:v>11.7</c:v>
                </c:pt>
                <c:pt idx="3">
                  <c:v>19</c:v>
                </c:pt>
                <c:pt idx="4">
                  <c:v>27.3</c:v>
                </c:pt>
              </c:numCache>
            </c:numRef>
          </c:xVal>
          <c:yVal>
            <c:numRef>
              <c:f>Feuil1!$C$20:$G$20</c:f>
              <c:numCache>
                <c:formatCode>General</c:formatCode>
                <c:ptCount val="5"/>
                <c:pt idx="0">
                  <c:v>3.7337662337662336E-2</c:v>
                </c:pt>
                <c:pt idx="1">
                  <c:v>5.3571428571428568E-2</c:v>
                </c:pt>
                <c:pt idx="2">
                  <c:v>7.9918032786885237E-2</c:v>
                </c:pt>
                <c:pt idx="3">
                  <c:v>0.1130952380952381</c:v>
                </c:pt>
                <c:pt idx="4">
                  <c:v>0.15033039647577093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C14-4861-B062-9D97364980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9512272"/>
        <c:axId val="209513584"/>
      </c:scatterChart>
      <c:valAx>
        <c:axId val="2095122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CH"/>
                  <a:t>Cequ [mg/ml]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09513584"/>
        <c:crosses val="autoZero"/>
        <c:crossBetween val="midCat"/>
      </c:valAx>
      <c:valAx>
        <c:axId val="209513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CH"/>
                  <a:t>Cequ/qequ [g/ml]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095122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C59E-D83E-4F6B-8E29-79C175BFC034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7219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C59E-D83E-4F6B-8E29-79C175BFC034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9695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C59E-D83E-4F6B-8E29-79C175BFC034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5488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C59E-D83E-4F6B-8E29-79C175BFC034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4522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C59E-D83E-4F6B-8E29-79C175BFC034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1305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C59E-D83E-4F6B-8E29-79C175BFC034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9523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C59E-D83E-4F6B-8E29-79C175BFC034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9127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C59E-D83E-4F6B-8E29-79C175BFC034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5246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C59E-D83E-4F6B-8E29-79C175BFC034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8386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C59E-D83E-4F6B-8E29-79C175BFC034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6976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C59E-D83E-4F6B-8E29-79C175BFC034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281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7C59E-D83E-4F6B-8E29-79C175BFC034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40136-5774-4F23-AC6F-43D07F0285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01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Week </a:t>
            </a:r>
            <a:r>
              <a:rPr lang="en-US" altLang="zh-CN" dirty="0" smtClean="0"/>
              <a:t>12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763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94187" y="254068"/>
            <a:ext cx="36471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Exercise 4.1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Adsorption kinetics</a:t>
            </a:r>
            <a:endParaRPr lang="fr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30529" y="835998"/>
            <a:ext cx="1135727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ml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an antibiotic solution with initial concentration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C0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30.0 mg/ml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were contacted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2.5 g of an adsorption resin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 evolution of the solute concentration in the liquid phase was measured as a function of contacting time. The results are given in the table below.</a:t>
            </a:r>
            <a:endParaRPr lang="fr-CH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Assuming the kinetics is of the second order, determine the adsorption rate constant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the equilibrium concentration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don’t forget to specify the units for these parameters.</a:t>
            </a:r>
            <a:endParaRPr lang="fr-CH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9790507"/>
              </p:ext>
            </p:extLst>
          </p:nvPr>
        </p:nvGraphicFramePr>
        <p:xfrm>
          <a:off x="430529" y="2313326"/>
          <a:ext cx="6134046" cy="1240700"/>
        </p:xfrm>
        <a:graphic>
          <a:graphicData uri="http://schemas.openxmlformats.org/drawingml/2006/table">
            <a:tbl>
              <a:tblPr firstRow="1" firstCol="1" bandRow="1"/>
              <a:tblGrid>
                <a:gridCol w="1603182">
                  <a:extLst>
                    <a:ext uri="{9D8B030D-6E8A-4147-A177-3AD203B41FA5}">
                      <a16:colId xmlns:a16="http://schemas.microsoft.com/office/drawing/2014/main" val="3603387233"/>
                    </a:ext>
                  </a:extLst>
                </a:gridCol>
                <a:gridCol w="694829">
                  <a:extLst>
                    <a:ext uri="{9D8B030D-6E8A-4147-A177-3AD203B41FA5}">
                      <a16:colId xmlns:a16="http://schemas.microsoft.com/office/drawing/2014/main" val="494645693"/>
                    </a:ext>
                  </a:extLst>
                </a:gridCol>
                <a:gridCol w="767207">
                  <a:extLst>
                    <a:ext uri="{9D8B030D-6E8A-4147-A177-3AD203B41FA5}">
                      <a16:colId xmlns:a16="http://schemas.microsoft.com/office/drawing/2014/main" val="3909980736"/>
                    </a:ext>
                  </a:extLst>
                </a:gridCol>
                <a:gridCol w="767207">
                  <a:extLst>
                    <a:ext uri="{9D8B030D-6E8A-4147-A177-3AD203B41FA5}">
                      <a16:colId xmlns:a16="http://schemas.microsoft.com/office/drawing/2014/main" val="3578831945"/>
                    </a:ext>
                  </a:extLst>
                </a:gridCol>
                <a:gridCol w="767207">
                  <a:extLst>
                    <a:ext uri="{9D8B030D-6E8A-4147-A177-3AD203B41FA5}">
                      <a16:colId xmlns:a16="http://schemas.microsoft.com/office/drawing/2014/main" val="1304573034"/>
                    </a:ext>
                  </a:extLst>
                </a:gridCol>
                <a:gridCol w="767207">
                  <a:extLst>
                    <a:ext uri="{9D8B030D-6E8A-4147-A177-3AD203B41FA5}">
                      <a16:colId xmlns:a16="http://schemas.microsoft.com/office/drawing/2014/main" val="1803258554"/>
                    </a:ext>
                  </a:extLst>
                </a:gridCol>
                <a:gridCol w="767207">
                  <a:extLst>
                    <a:ext uri="{9D8B030D-6E8A-4147-A177-3AD203B41FA5}">
                      <a16:colId xmlns:a16="http://schemas.microsoft.com/office/drawing/2014/main" val="3175698099"/>
                    </a:ext>
                  </a:extLst>
                </a:gridCol>
              </a:tblGrid>
              <a:tr h="31017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 [min]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8618233"/>
                  </a:ext>
                </a:extLst>
              </a:tr>
              <a:tr h="31017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 [mg/ml]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24.4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20.4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17.4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15.4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14.1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070647"/>
                  </a:ext>
                </a:extLst>
              </a:tr>
              <a:tr h="31017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800" b="1" kern="0">
                          <a:solidFill>
                            <a:srgbClr val="0000C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 [mg/g]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20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20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20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0023669"/>
                  </a:ext>
                </a:extLst>
              </a:tr>
              <a:tr h="31017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800" b="1" kern="0">
                          <a:solidFill>
                            <a:srgbClr val="0000C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t/q [min*g/mg]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20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20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20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20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551165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5583289"/>
              </p:ext>
            </p:extLst>
          </p:nvPr>
        </p:nvGraphicFramePr>
        <p:xfrm>
          <a:off x="430529" y="2313326"/>
          <a:ext cx="6134046" cy="1240700"/>
        </p:xfrm>
        <a:graphic>
          <a:graphicData uri="http://schemas.openxmlformats.org/drawingml/2006/table">
            <a:tbl>
              <a:tblPr firstRow="1" firstCol="1" bandRow="1"/>
              <a:tblGrid>
                <a:gridCol w="1603182">
                  <a:extLst>
                    <a:ext uri="{9D8B030D-6E8A-4147-A177-3AD203B41FA5}">
                      <a16:colId xmlns:a16="http://schemas.microsoft.com/office/drawing/2014/main" val="3603387233"/>
                    </a:ext>
                  </a:extLst>
                </a:gridCol>
                <a:gridCol w="694829">
                  <a:extLst>
                    <a:ext uri="{9D8B030D-6E8A-4147-A177-3AD203B41FA5}">
                      <a16:colId xmlns:a16="http://schemas.microsoft.com/office/drawing/2014/main" val="494645693"/>
                    </a:ext>
                  </a:extLst>
                </a:gridCol>
                <a:gridCol w="767207">
                  <a:extLst>
                    <a:ext uri="{9D8B030D-6E8A-4147-A177-3AD203B41FA5}">
                      <a16:colId xmlns:a16="http://schemas.microsoft.com/office/drawing/2014/main" val="3909980736"/>
                    </a:ext>
                  </a:extLst>
                </a:gridCol>
                <a:gridCol w="767207">
                  <a:extLst>
                    <a:ext uri="{9D8B030D-6E8A-4147-A177-3AD203B41FA5}">
                      <a16:colId xmlns:a16="http://schemas.microsoft.com/office/drawing/2014/main" val="3578831945"/>
                    </a:ext>
                  </a:extLst>
                </a:gridCol>
                <a:gridCol w="767207">
                  <a:extLst>
                    <a:ext uri="{9D8B030D-6E8A-4147-A177-3AD203B41FA5}">
                      <a16:colId xmlns:a16="http://schemas.microsoft.com/office/drawing/2014/main" val="1304573034"/>
                    </a:ext>
                  </a:extLst>
                </a:gridCol>
                <a:gridCol w="767207">
                  <a:extLst>
                    <a:ext uri="{9D8B030D-6E8A-4147-A177-3AD203B41FA5}">
                      <a16:colId xmlns:a16="http://schemas.microsoft.com/office/drawing/2014/main" val="1803258554"/>
                    </a:ext>
                  </a:extLst>
                </a:gridCol>
                <a:gridCol w="767207">
                  <a:extLst>
                    <a:ext uri="{9D8B030D-6E8A-4147-A177-3AD203B41FA5}">
                      <a16:colId xmlns:a16="http://schemas.microsoft.com/office/drawing/2014/main" val="3175698099"/>
                    </a:ext>
                  </a:extLst>
                </a:gridCol>
              </a:tblGrid>
              <a:tr h="31017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 [min]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8618233"/>
                  </a:ext>
                </a:extLst>
              </a:tr>
              <a:tr h="31017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 [mg/ml]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24.4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20.4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17.4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15.4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14.1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070647"/>
                  </a:ext>
                </a:extLst>
              </a:tr>
              <a:tr h="31017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800" b="1" kern="0">
                          <a:solidFill>
                            <a:srgbClr val="0000C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 [mg/g]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44.8</a:t>
                      </a:r>
                      <a:endParaRPr lang="fr-CH" sz="20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76.8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100.8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116.8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127.2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0023669"/>
                  </a:ext>
                </a:extLst>
              </a:tr>
              <a:tr h="31017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800" b="1" kern="0">
                          <a:solidFill>
                            <a:srgbClr val="0000C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t/q [min*g/mg]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0.0446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0.0651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0.0992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0.1541</a:t>
                      </a:r>
                      <a:endParaRPr lang="fr-CH" sz="20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0.2358</a:t>
                      </a:r>
                      <a:endParaRPr lang="fr-CH" sz="20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5511655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309550" y="3627790"/>
                <a:ext cx="6096000" cy="294349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kern="0" dirty="0">
                    <a:solidFill>
                      <a:srgbClr val="00009A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Complete the table by calculating the adsorbed concentrations q [mg/g] corresponding to the</a:t>
                </a:r>
                <a:endParaRPr lang="fr-CH" sz="2000" kern="100" dirty="0">
                  <a:effectLst/>
                  <a:latin typeface="DengXian" panose="02010600030101010101"/>
                  <a:ea typeface="DengXian" panose="02010600030101010101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kern="0" dirty="0">
                    <a:solidFill>
                      <a:srgbClr val="00009A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measured data points using the mass balance information:</a:t>
                </a:r>
                <a:endParaRPr lang="fr-CH" sz="2000" kern="100" dirty="0">
                  <a:effectLst/>
                  <a:latin typeface="DengXian" panose="02010600030101010101"/>
                  <a:ea typeface="DengXian" panose="02010600030101010101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H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i="1" kern="0">
                          <a:latin typeface="Cambria Math" panose="02040503050406030204" pitchFamily="18" charset="0"/>
                          <a:ea typeface="DengXian" panose="02010600030101010101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fr-CH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CH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𝑙𝑖𝑞</m:t>
                              </m:r>
                            </m:sub>
                          </m:sSub>
                          <m:r>
                            <a:rPr lang="en-US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  <m:t>∗(</m:t>
                          </m:r>
                          <m:sSub>
                            <m:sSubPr>
                              <m:ctrlPr>
                                <a:rPr lang="fr-CH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CH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fr-CH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𝑟𝑒𝑠𝑖𝑛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CH" sz="2000" kern="100" dirty="0">
                  <a:effectLst/>
                  <a:latin typeface="DengXian" panose="02010600030101010101"/>
                  <a:ea typeface="DengXian" panose="02010600030101010101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kern="0" dirty="0">
                    <a:solidFill>
                      <a:srgbClr val="00009A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The results are given in the table above.</a:t>
                </a:r>
                <a:endParaRPr lang="fr-CH" sz="2000" kern="100" dirty="0">
                  <a:effectLst/>
                  <a:latin typeface="DengXian" panose="02010600030101010101"/>
                  <a:ea typeface="DengXian" panose="02010600030101010101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kern="0" dirty="0">
                    <a:solidFill>
                      <a:srgbClr val="00009A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The linearized form of the 2</a:t>
                </a:r>
                <a:r>
                  <a:rPr lang="en-US" kern="0" baseline="30000" dirty="0">
                    <a:solidFill>
                      <a:srgbClr val="00009A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nd</a:t>
                </a:r>
                <a:r>
                  <a:rPr lang="en-US" sz="800" kern="0" baseline="30000" dirty="0">
                    <a:solidFill>
                      <a:srgbClr val="00009A"/>
                    </a:solidFill>
                    <a:effectLst/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 </a:t>
                </a:r>
                <a:r>
                  <a:rPr lang="en-US" kern="0" dirty="0">
                    <a:solidFill>
                      <a:srgbClr val="00009A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order kinetics consists in plotting t/q as a function of t. The result is:</a:t>
                </a:r>
                <a:endParaRPr lang="fr-CH" sz="2000" kern="100" dirty="0">
                  <a:effectLst/>
                  <a:latin typeface="DengXian" panose="02010600030101010101"/>
                  <a:ea typeface="DengXian" panose="02010600030101010101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CH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  <m:t>𝑡</m:t>
                          </m:r>
                        </m:num>
                        <m:den>
                          <m:r>
                            <a:rPr lang="en-US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  <m:t>𝑞</m:t>
                          </m:r>
                        </m:den>
                      </m:f>
                      <m:r>
                        <a:rPr lang="en-US" i="1" kern="0">
                          <a:latin typeface="Cambria Math" panose="02040503050406030204" pitchFamily="18" charset="0"/>
                          <a:ea typeface="DengXian" panose="02010600030101010101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fr-CH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fr-CH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  <m:t>∗</m:t>
                          </m:r>
                          <m:sSubSup>
                            <m:sSubSupPr>
                              <m:ctrlPr>
                                <a:rPr lang="fr-CH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𝑒𝑞𝑢</m:t>
                              </m:r>
                            </m:sub>
                            <m:sup>
                              <m:r>
                                <a:rPr lang="en-US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n-US" i="1" kern="0">
                          <a:latin typeface="Cambria Math" panose="02040503050406030204" pitchFamily="18" charset="0"/>
                          <a:ea typeface="DengXian" panose="02010600030101010101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fr-CH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fr-CH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𝑒𝑞𝑢</m:t>
                              </m:r>
                            </m:sub>
                          </m:sSub>
                        </m:den>
                      </m:f>
                      <m:r>
                        <a:rPr lang="en-US" i="1" kern="0">
                          <a:latin typeface="Cambria Math" panose="02040503050406030204" pitchFamily="18" charset="0"/>
                          <a:ea typeface="DengXian" panose="02010600030101010101"/>
                          <a:cs typeface="Times New Roman" panose="02020603050405020304" pitchFamily="18" charset="0"/>
                        </a:rPr>
                        <m:t>∗</m:t>
                      </m:r>
                      <m:r>
                        <a:rPr lang="en-US" i="1" kern="0">
                          <a:latin typeface="Cambria Math" panose="02040503050406030204" pitchFamily="18" charset="0"/>
                          <a:ea typeface="DengXian" panose="02010600030101010101"/>
                          <a:cs typeface="Times New Roman" panose="02020603050405020304" pitchFamily="18" charset="0"/>
                        </a:rPr>
                        <m:t>𝑡</m:t>
                      </m:r>
                    </m:oMath>
                  </m:oMathPara>
                </a14:m>
                <a:endParaRPr lang="fr-CH" sz="2000" kern="100" dirty="0">
                  <a:effectLst/>
                  <a:latin typeface="DengXian" panose="02010600030101010101"/>
                  <a:ea typeface="DengXian" panose="02010600030101010101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550" y="3627790"/>
                <a:ext cx="6096000" cy="2943498"/>
              </a:xfrm>
              <a:prstGeom prst="rect">
                <a:avLst/>
              </a:prstGeom>
              <a:blipFill>
                <a:blip r:embed="rId2"/>
                <a:stretch>
                  <a:fillRect l="-900" t="-1035" r="-800"/>
                </a:stretch>
              </a:blipFill>
            </p:spPr>
            <p:txBody>
              <a:bodyPr/>
              <a:lstStyle/>
              <a:p>
                <a:r>
                  <a:rPr lang="fr-CH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1805254163"/>
              </p:ext>
            </p:extLst>
          </p:nvPr>
        </p:nvGraphicFramePr>
        <p:xfrm>
          <a:off x="6890191" y="218242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Rectangle 12"/>
          <p:cNvSpPr/>
          <p:nvPr/>
        </p:nvSpPr>
        <p:spPr>
          <a:xfrm>
            <a:off x="6890191" y="5031354"/>
            <a:ext cx="48976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kern="0" dirty="0">
                <a:solidFill>
                  <a:srgbClr val="00009A"/>
                </a:solidFill>
                <a:latin typeface="Calibri" panose="020F0502020204030204" pitchFamily="34" charset="0"/>
                <a:ea typeface="DengXian" panose="02010600030101010101"/>
                <a:cs typeface="Times New Roman" panose="02020603050405020304" pitchFamily="18" charset="0"/>
              </a:rPr>
              <a:t>From the slope and intercept of the straight line, one gets:</a:t>
            </a:r>
            <a:endParaRPr lang="fr-CH" sz="2000" kern="100" dirty="0">
              <a:latin typeface="DengXian" panose="02010600030101010101"/>
              <a:ea typeface="DengXian" panose="02010600030101010101"/>
              <a:cs typeface="Times New Roman" panose="02020603050405020304" pitchFamily="18" charset="0"/>
            </a:endParaRPr>
          </a:p>
          <a:p>
            <a:pPr algn="just"/>
            <a:r>
              <a:rPr lang="en-US" kern="0" dirty="0" err="1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q</a:t>
            </a:r>
            <a:r>
              <a:rPr lang="en-US" kern="0" baseline="-25000" dirty="0" err="1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equ</a:t>
            </a:r>
            <a:r>
              <a:rPr lang="en-US" kern="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=1/0.006832=146.37 [mg/g]</a:t>
            </a:r>
            <a:endParaRPr lang="fr-CH" sz="2000" kern="100" dirty="0">
              <a:latin typeface="DengXian" panose="02010600030101010101"/>
              <a:ea typeface="DengXian" panose="02010600030101010101"/>
              <a:cs typeface="Times New Roman" panose="02020603050405020304" pitchFamily="18" charset="0"/>
            </a:endParaRPr>
          </a:p>
          <a:p>
            <a:pPr algn="just"/>
            <a:r>
              <a:rPr lang="en-US" kern="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k</a:t>
            </a:r>
            <a:r>
              <a:rPr lang="en-US" kern="0" baseline="-2500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2</a:t>
            </a:r>
            <a:r>
              <a:rPr lang="en-US" kern="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 = 1.507·10</a:t>
            </a:r>
            <a:r>
              <a:rPr lang="en-US" kern="0" baseline="3000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-3</a:t>
            </a:r>
            <a:r>
              <a:rPr lang="en-US" kern="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 [g/(mg min)]</a:t>
            </a:r>
            <a:endParaRPr lang="fr-CH" sz="2000" kern="100" dirty="0">
              <a:effectLst/>
              <a:latin typeface="DengXian" panose="02010600030101010101"/>
              <a:ea typeface="DengXian" panose="02010600030101010101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308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Graphic spid="12" grpId="0">
        <p:bldAsOne/>
      </p:bldGraphic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5568" y="254950"/>
            <a:ext cx="37625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kern="0">
                <a:latin typeface="Arial" panose="020B0604020202020204" pitchFamily="34" charset="0"/>
                <a:ea typeface="DengXian" panose="02010600030101010101"/>
                <a:cs typeface="Times New Roman" panose="02020603050405020304" pitchFamily="18" charset="0"/>
              </a:rPr>
              <a:t>Exercise 4.2 </a:t>
            </a:r>
            <a:r>
              <a:rPr lang="en-US" b="1" kern="0">
                <a:latin typeface="Arial" panose="020B0604020202020204" pitchFamily="34" charset="0"/>
                <a:ea typeface="DengXian" panose="02010600030101010101"/>
                <a:cs typeface="Times New Roman" panose="02020603050405020304" pitchFamily="18" charset="0"/>
              </a:rPr>
              <a:t>– </a:t>
            </a:r>
            <a:r>
              <a:rPr lang="en-US" kern="0">
                <a:latin typeface="Arial" panose="020B0604020202020204" pitchFamily="34" charset="0"/>
                <a:ea typeface="DengXian" panose="02010600030101010101"/>
                <a:cs typeface="Times New Roman" panose="02020603050405020304" pitchFamily="18" charset="0"/>
              </a:rPr>
              <a:t>Adsorption isotherm</a:t>
            </a:r>
            <a:endParaRPr lang="fr-CH" sz="1400" kern="100" dirty="0">
              <a:effectLst/>
              <a:latin typeface="DengXian" panose="02010600030101010101"/>
              <a:ea typeface="DengXian" panose="02010600030101010101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5568" y="624282"/>
            <a:ext cx="1121578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kern="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To characterize the adsorption isotherm of an antibiotic on a resin, </a:t>
            </a:r>
            <a:r>
              <a:rPr lang="en-US" kern="0" dirty="0">
                <a:solidFill>
                  <a:srgbClr val="FF0000"/>
                </a:solidFill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20 mL of antibiotic solutions </a:t>
            </a:r>
            <a:r>
              <a:rPr lang="en-US" kern="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with variable initial concentrations </a:t>
            </a:r>
            <a:r>
              <a:rPr lang="en-US" kern="0" dirty="0">
                <a:solidFill>
                  <a:srgbClr val="FF0000"/>
                </a:solidFill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C</a:t>
            </a:r>
            <a:r>
              <a:rPr lang="en-US" sz="800" kern="0" dirty="0">
                <a:solidFill>
                  <a:srgbClr val="FF0000"/>
                </a:solidFill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0 </a:t>
            </a:r>
            <a:r>
              <a:rPr lang="en-US" kern="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were contacted with </a:t>
            </a:r>
            <a:r>
              <a:rPr lang="en-US" kern="0" dirty="0">
                <a:solidFill>
                  <a:srgbClr val="FF0000"/>
                </a:solidFill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2.5 g adsorbent.</a:t>
            </a:r>
            <a:endParaRPr lang="fr-CH" sz="2000" kern="100" dirty="0">
              <a:solidFill>
                <a:srgbClr val="FF0000"/>
              </a:solidFill>
              <a:latin typeface="DengXian" panose="02010600030101010101"/>
              <a:ea typeface="DengXian" panose="02010600030101010101"/>
              <a:cs typeface="Times New Roman" panose="02020603050405020304" pitchFamily="18" charset="0"/>
            </a:endParaRPr>
          </a:p>
          <a:p>
            <a:r>
              <a:rPr lang="en-US" kern="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The residual concentration </a:t>
            </a:r>
            <a:r>
              <a:rPr lang="en-US" kern="0" dirty="0" err="1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C</a:t>
            </a:r>
            <a:r>
              <a:rPr lang="en-US" sz="800" kern="0" dirty="0" err="1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equ</a:t>
            </a:r>
            <a:r>
              <a:rPr lang="en-US" sz="800" kern="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 </a:t>
            </a:r>
            <a:r>
              <a:rPr lang="en-US" kern="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was measured in the liquid phase once equilibrium was reached. The results are given in the table below. </a:t>
            </a:r>
            <a:r>
              <a:rPr lang="en-US" b="1" kern="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Also, use the result of Exercise 4.1 to complete the table.</a:t>
            </a:r>
            <a:endParaRPr lang="fr-CH" sz="2000" kern="100" dirty="0">
              <a:latin typeface="DengXian" panose="02010600030101010101"/>
              <a:ea typeface="DengXian" panose="02010600030101010101"/>
              <a:cs typeface="Times New Roman" panose="02020603050405020304" pitchFamily="18" charset="0"/>
            </a:endParaRPr>
          </a:p>
          <a:p>
            <a:pPr algn="just"/>
            <a:r>
              <a:rPr lang="en-US" kern="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Calculate the adsorbed concentrations at equilibrium </a:t>
            </a:r>
            <a:r>
              <a:rPr lang="en-US" kern="0" dirty="0" err="1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q</a:t>
            </a:r>
            <a:r>
              <a:rPr lang="en-US" kern="0" baseline="-25000" dirty="0" err="1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equ</a:t>
            </a:r>
            <a:r>
              <a:rPr lang="en-US" kern="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 and treat the data according to the Langmuir model to determine the parameters of the isotherm curve.</a:t>
            </a:r>
            <a:endParaRPr lang="fr-CH" sz="2000" kern="100" dirty="0">
              <a:latin typeface="DengXian" panose="02010600030101010101"/>
              <a:ea typeface="DengXian" panose="02010600030101010101"/>
              <a:cs typeface="Times New Roman" panose="02020603050405020304" pitchFamily="18" charset="0"/>
            </a:endParaRPr>
          </a:p>
          <a:p>
            <a:pPr algn="just"/>
            <a:r>
              <a:rPr lang="en-US" kern="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Hint: to linearize the Langmuir model, try plotting </a:t>
            </a:r>
            <a:r>
              <a:rPr lang="en-US" kern="0" dirty="0" err="1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C</a:t>
            </a:r>
            <a:r>
              <a:rPr lang="en-US" kern="0" baseline="-25000" dirty="0" err="1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equ</a:t>
            </a:r>
            <a:r>
              <a:rPr lang="en-US" kern="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/</a:t>
            </a:r>
            <a:r>
              <a:rPr lang="en-US" kern="0" dirty="0" err="1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q</a:t>
            </a:r>
            <a:r>
              <a:rPr lang="en-US" kern="0" baseline="-25000" dirty="0" err="1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equ</a:t>
            </a:r>
            <a:r>
              <a:rPr lang="en-US" kern="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 as a function of </a:t>
            </a:r>
            <a:r>
              <a:rPr lang="en-US" kern="0" dirty="0" err="1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C</a:t>
            </a:r>
            <a:r>
              <a:rPr lang="en-US" kern="0" baseline="-25000" dirty="0" err="1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equ</a:t>
            </a:r>
            <a:r>
              <a:rPr lang="en-US" kern="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. What do you obtain? How do you extract the parameters from the obtained slope and intercept?</a:t>
            </a:r>
            <a:endParaRPr lang="fr-CH" sz="2000" kern="100" dirty="0">
              <a:effectLst/>
              <a:latin typeface="DengXian" panose="02010600030101010101"/>
              <a:ea typeface="DengXian" panose="02010600030101010101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674302"/>
              </p:ext>
            </p:extLst>
          </p:nvPr>
        </p:nvGraphicFramePr>
        <p:xfrm>
          <a:off x="495568" y="2937374"/>
          <a:ext cx="5794130" cy="1307690"/>
        </p:xfrm>
        <a:graphic>
          <a:graphicData uri="http://schemas.openxmlformats.org/drawingml/2006/table">
            <a:tbl>
              <a:tblPr firstRow="1" firstCol="1" bandRow="1"/>
              <a:tblGrid>
                <a:gridCol w="1260285">
                  <a:extLst>
                    <a:ext uri="{9D8B030D-6E8A-4147-A177-3AD203B41FA5}">
                      <a16:colId xmlns:a16="http://schemas.microsoft.com/office/drawing/2014/main" val="1824918968"/>
                    </a:ext>
                  </a:extLst>
                </a:gridCol>
                <a:gridCol w="641516">
                  <a:extLst>
                    <a:ext uri="{9D8B030D-6E8A-4147-A177-3AD203B41FA5}">
                      <a16:colId xmlns:a16="http://schemas.microsoft.com/office/drawing/2014/main" val="2174136215"/>
                    </a:ext>
                  </a:extLst>
                </a:gridCol>
                <a:gridCol w="875809">
                  <a:extLst>
                    <a:ext uri="{9D8B030D-6E8A-4147-A177-3AD203B41FA5}">
                      <a16:colId xmlns:a16="http://schemas.microsoft.com/office/drawing/2014/main" val="1807478686"/>
                    </a:ext>
                  </a:extLst>
                </a:gridCol>
                <a:gridCol w="760057">
                  <a:extLst>
                    <a:ext uri="{9D8B030D-6E8A-4147-A177-3AD203B41FA5}">
                      <a16:colId xmlns:a16="http://schemas.microsoft.com/office/drawing/2014/main" val="111419345"/>
                    </a:ext>
                  </a:extLst>
                </a:gridCol>
                <a:gridCol w="760057">
                  <a:extLst>
                    <a:ext uri="{9D8B030D-6E8A-4147-A177-3AD203B41FA5}">
                      <a16:colId xmlns:a16="http://schemas.microsoft.com/office/drawing/2014/main" val="3371970415"/>
                    </a:ext>
                  </a:extLst>
                </a:gridCol>
                <a:gridCol w="760057">
                  <a:extLst>
                    <a:ext uri="{9D8B030D-6E8A-4147-A177-3AD203B41FA5}">
                      <a16:colId xmlns:a16="http://schemas.microsoft.com/office/drawing/2014/main" val="505194572"/>
                    </a:ext>
                  </a:extLst>
                </a:gridCol>
                <a:gridCol w="736349">
                  <a:extLst>
                    <a:ext uri="{9D8B030D-6E8A-4147-A177-3AD203B41FA5}">
                      <a16:colId xmlns:a16="http://schemas.microsoft.com/office/drawing/2014/main" val="3355097161"/>
                    </a:ext>
                  </a:extLst>
                </a:gridCol>
              </a:tblGrid>
              <a:tr h="27137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fr-CH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 </a:t>
                      </a: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[mg/ml]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322610"/>
                  </a:ext>
                </a:extLst>
              </a:tr>
              <a:tr h="27137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fr-CH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equ </a:t>
                      </a: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[mg/ml]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2.3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27.3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2142135"/>
                  </a:ext>
                </a:extLst>
              </a:tr>
              <a:tr h="27137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r>
                        <a:rPr lang="fr-CH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equ </a:t>
                      </a: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[mg/g]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453322"/>
                  </a:ext>
                </a:extLst>
              </a:tr>
              <a:tr h="27137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fr-CH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equ</a:t>
                      </a: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/q</a:t>
                      </a:r>
                      <a:r>
                        <a:rPr lang="fr-CH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equ </a:t>
                      </a: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[g/ml]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7213363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08187"/>
              </p:ext>
            </p:extLst>
          </p:nvPr>
        </p:nvGraphicFramePr>
        <p:xfrm>
          <a:off x="495568" y="2940324"/>
          <a:ext cx="5794130" cy="1304740"/>
        </p:xfrm>
        <a:graphic>
          <a:graphicData uri="http://schemas.openxmlformats.org/drawingml/2006/table">
            <a:tbl>
              <a:tblPr firstRow="1" firstCol="1" bandRow="1"/>
              <a:tblGrid>
                <a:gridCol w="1260285">
                  <a:extLst>
                    <a:ext uri="{9D8B030D-6E8A-4147-A177-3AD203B41FA5}">
                      <a16:colId xmlns:a16="http://schemas.microsoft.com/office/drawing/2014/main" val="1824918968"/>
                    </a:ext>
                  </a:extLst>
                </a:gridCol>
                <a:gridCol w="641516">
                  <a:extLst>
                    <a:ext uri="{9D8B030D-6E8A-4147-A177-3AD203B41FA5}">
                      <a16:colId xmlns:a16="http://schemas.microsoft.com/office/drawing/2014/main" val="2174136215"/>
                    </a:ext>
                  </a:extLst>
                </a:gridCol>
                <a:gridCol w="875809">
                  <a:extLst>
                    <a:ext uri="{9D8B030D-6E8A-4147-A177-3AD203B41FA5}">
                      <a16:colId xmlns:a16="http://schemas.microsoft.com/office/drawing/2014/main" val="1807478686"/>
                    </a:ext>
                  </a:extLst>
                </a:gridCol>
                <a:gridCol w="760057">
                  <a:extLst>
                    <a:ext uri="{9D8B030D-6E8A-4147-A177-3AD203B41FA5}">
                      <a16:colId xmlns:a16="http://schemas.microsoft.com/office/drawing/2014/main" val="111419345"/>
                    </a:ext>
                  </a:extLst>
                </a:gridCol>
                <a:gridCol w="760057">
                  <a:extLst>
                    <a:ext uri="{9D8B030D-6E8A-4147-A177-3AD203B41FA5}">
                      <a16:colId xmlns:a16="http://schemas.microsoft.com/office/drawing/2014/main" val="3371970415"/>
                    </a:ext>
                  </a:extLst>
                </a:gridCol>
                <a:gridCol w="760057">
                  <a:extLst>
                    <a:ext uri="{9D8B030D-6E8A-4147-A177-3AD203B41FA5}">
                      <a16:colId xmlns:a16="http://schemas.microsoft.com/office/drawing/2014/main" val="505194572"/>
                    </a:ext>
                  </a:extLst>
                </a:gridCol>
                <a:gridCol w="736349">
                  <a:extLst>
                    <a:ext uri="{9D8B030D-6E8A-4147-A177-3AD203B41FA5}">
                      <a16:colId xmlns:a16="http://schemas.microsoft.com/office/drawing/2014/main" val="3355097161"/>
                    </a:ext>
                  </a:extLst>
                </a:gridCol>
              </a:tblGrid>
              <a:tr h="27137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fr-CH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 </a:t>
                      </a: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[mg/ml]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322610"/>
                  </a:ext>
                </a:extLst>
              </a:tr>
              <a:tr h="27137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fr-CH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equ </a:t>
                      </a: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[mg/ml]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2.3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11.7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27.3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2142135"/>
                  </a:ext>
                </a:extLst>
              </a:tr>
              <a:tr h="27137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r>
                        <a:rPr lang="fr-CH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equ </a:t>
                      </a: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[mg/g]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600" ker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146.4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453322"/>
                  </a:ext>
                </a:extLst>
              </a:tr>
              <a:tr h="27137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fr-CH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equ</a:t>
                      </a: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/q</a:t>
                      </a:r>
                      <a:r>
                        <a:rPr lang="fr-CH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equ </a:t>
                      </a: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[g/ml]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7213363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828671"/>
              </p:ext>
            </p:extLst>
          </p:nvPr>
        </p:nvGraphicFramePr>
        <p:xfrm>
          <a:off x="495568" y="2941398"/>
          <a:ext cx="5794130" cy="1301790"/>
        </p:xfrm>
        <a:graphic>
          <a:graphicData uri="http://schemas.openxmlformats.org/drawingml/2006/table">
            <a:tbl>
              <a:tblPr firstRow="1" firstCol="1" bandRow="1"/>
              <a:tblGrid>
                <a:gridCol w="1260285">
                  <a:extLst>
                    <a:ext uri="{9D8B030D-6E8A-4147-A177-3AD203B41FA5}">
                      <a16:colId xmlns:a16="http://schemas.microsoft.com/office/drawing/2014/main" val="1824918968"/>
                    </a:ext>
                  </a:extLst>
                </a:gridCol>
                <a:gridCol w="641516">
                  <a:extLst>
                    <a:ext uri="{9D8B030D-6E8A-4147-A177-3AD203B41FA5}">
                      <a16:colId xmlns:a16="http://schemas.microsoft.com/office/drawing/2014/main" val="2174136215"/>
                    </a:ext>
                  </a:extLst>
                </a:gridCol>
                <a:gridCol w="875809">
                  <a:extLst>
                    <a:ext uri="{9D8B030D-6E8A-4147-A177-3AD203B41FA5}">
                      <a16:colId xmlns:a16="http://schemas.microsoft.com/office/drawing/2014/main" val="1807478686"/>
                    </a:ext>
                  </a:extLst>
                </a:gridCol>
                <a:gridCol w="760057">
                  <a:extLst>
                    <a:ext uri="{9D8B030D-6E8A-4147-A177-3AD203B41FA5}">
                      <a16:colId xmlns:a16="http://schemas.microsoft.com/office/drawing/2014/main" val="111419345"/>
                    </a:ext>
                  </a:extLst>
                </a:gridCol>
                <a:gridCol w="760057">
                  <a:extLst>
                    <a:ext uri="{9D8B030D-6E8A-4147-A177-3AD203B41FA5}">
                      <a16:colId xmlns:a16="http://schemas.microsoft.com/office/drawing/2014/main" val="3371970415"/>
                    </a:ext>
                  </a:extLst>
                </a:gridCol>
                <a:gridCol w="760057">
                  <a:extLst>
                    <a:ext uri="{9D8B030D-6E8A-4147-A177-3AD203B41FA5}">
                      <a16:colId xmlns:a16="http://schemas.microsoft.com/office/drawing/2014/main" val="505194572"/>
                    </a:ext>
                  </a:extLst>
                </a:gridCol>
                <a:gridCol w="736349">
                  <a:extLst>
                    <a:ext uri="{9D8B030D-6E8A-4147-A177-3AD203B41FA5}">
                      <a16:colId xmlns:a16="http://schemas.microsoft.com/office/drawing/2014/main" val="3355097161"/>
                    </a:ext>
                  </a:extLst>
                </a:gridCol>
              </a:tblGrid>
              <a:tr h="27137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fr-CH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 </a:t>
                      </a: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[mg/ml]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322610"/>
                  </a:ext>
                </a:extLst>
              </a:tr>
              <a:tr h="27137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fr-CH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equ </a:t>
                      </a: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[mg/ml]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2.3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11.7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27.3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2142135"/>
                  </a:ext>
                </a:extLst>
              </a:tr>
              <a:tr h="27137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r>
                        <a:rPr lang="fr-CH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equ </a:t>
                      </a: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[mg/g]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61.6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112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600" ker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146.4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168</a:t>
                      </a: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181.6</a:t>
                      </a: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453322"/>
                  </a:ext>
                </a:extLst>
              </a:tr>
              <a:tr h="27137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fr-CH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equ</a:t>
                      </a: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/q</a:t>
                      </a:r>
                      <a:r>
                        <a:rPr lang="fr-CH" sz="11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equ </a:t>
                      </a:r>
                      <a:r>
                        <a:rPr lang="fr-CH" sz="16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[g/ml]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fr-CH" sz="1800" kern="10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0.03734</a:t>
                      </a: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0.05357</a:t>
                      </a: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H" sz="1600" kern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0.07992</a:t>
                      </a: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0.1131</a:t>
                      </a: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0.1503</a:t>
                      </a:r>
                      <a:endParaRPr lang="fr-CH" sz="1800" kern="100" dirty="0">
                        <a:effectLst/>
                        <a:latin typeface="DengXian" panose="02010600030101010101"/>
                        <a:ea typeface="DengXian" panose="02010600030101010101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7213363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590950" y="4265111"/>
                <a:ext cx="5698748" cy="25928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1400" kern="0" dirty="0">
                    <a:latin typeface="Times New Roman" panose="02020603050405020304" pitchFamily="18" charset="0"/>
                    <a:ea typeface="DengXian" panose="02010600030101010101"/>
                    <a:cs typeface="Times New Roman" panose="02020603050405020304" pitchFamily="18" charset="0"/>
                  </a:rPr>
                  <a:t> </a:t>
                </a:r>
                <a:r>
                  <a:rPr lang="en-US" sz="1400" kern="0" dirty="0" smtClean="0">
                    <a:solidFill>
                      <a:srgbClr val="00009A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The </a:t>
                </a:r>
                <a:r>
                  <a:rPr lang="en-US" sz="1400" kern="0" dirty="0">
                    <a:solidFill>
                      <a:srgbClr val="00009A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values for </a:t>
                </a:r>
                <a:r>
                  <a:rPr lang="en-US" sz="1400" kern="0" dirty="0" err="1">
                    <a:solidFill>
                      <a:srgbClr val="00009A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q</a:t>
                </a:r>
                <a:r>
                  <a:rPr lang="en-US" sz="600" kern="0" dirty="0" err="1">
                    <a:solidFill>
                      <a:srgbClr val="00009A"/>
                    </a:solidFill>
                    <a:effectLst/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equ</a:t>
                </a:r>
                <a:r>
                  <a:rPr lang="en-US" sz="600" kern="0" dirty="0">
                    <a:solidFill>
                      <a:srgbClr val="00009A"/>
                    </a:solidFill>
                    <a:effectLst/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 </a:t>
                </a:r>
                <a:r>
                  <a:rPr lang="en-US" sz="1400" kern="0" dirty="0">
                    <a:solidFill>
                      <a:srgbClr val="00009A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are calculated using the same mass balance equation as for Exercise 4.1:</a:t>
                </a:r>
                <a:endParaRPr lang="fr-CH" sz="1600" kern="100" dirty="0">
                  <a:effectLst/>
                  <a:latin typeface="DengXian" panose="02010600030101010101"/>
                  <a:ea typeface="DengXian" panose="02010600030101010101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H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  <m:t>𝑒𝑞𝑢</m:t>
                          </m:r>
                        </m:sub>
                      </m:sSub>
                      <m:r>
                        <a:rPr lang="en-US" sz="1400" i="1" kern="0">
                          <a:latin typeface="Cambria Math" panose="02040503050406030204" pitchFamily="18" charset="0"/>
                          <a:ea typeface="DengXian" panose="02010600030101010101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fr-CH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CH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𝑙𝑖𝑞</m:t>
                              </m:r>
                            </m:sub>
                          </m:sSub>
                          <m:r>
                            <a:rPr lang="en-US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  <m:t>∗(</m:t>
                          </m:r>
                          <m:sSub>
                            <m:sSubPr>
                              <m:ctrlPr>
                                <a:rPr lang="fr-CH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CH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fr-CH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𝑟𝑒𝑠𝑖𝑛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CH" sz="1600" kern="100" dirty="0">
                  <a:effectLst/>
                  <a:latin typeface="DengXian" panose="02010600030101010101"/>
                  <a:ea typeface="DengXian" panose="02010600030101010101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1400" kern="0" dirty="0" smtClean="0">
                    <a:solidFill>
                      <a:srgbClr val="0000CD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The </a:t>
                </a:r>
                <a:r>
                  <a:rPr lang="en-US" sz="1400" kern="0" dirty="0">
                    <a:solidFill>
                      <a:srgbClr val="0000CD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Langmuir model has the following form:</a:t>
                </a:r>
                <a:endParaRPr lang="fr-CH" sz="1600" kern="100" dirty="0">
                  <a:effectLst/>
                  <a:latin typeface="DengXian" panose="02010600030101010101"/>
                  <a:ea typeface="DengXian" panose="02010600030101010101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H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  <m:t>𝑒𝑞𝑢</m:t>
                          </m:r>
                        </m:sub>
                      </m:sSub>
                      <m:r>
                        <a:rPr lang="en-US" sz="1400" i="1" kern="0">
                          <a:latin typeface="Cambria Math" panose="02040503050406030204" pitchFamily="18" charset="0"/>
                          <a:ea typeface="DengXian" panose="02010600030101010101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CH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  <m:t>𝑙𝑖𝑞</m:t>
                          </m:r>
                        </m:sub>
                      </m:sSub>
                      <m:r>
                        <a:rPr lang="en-US" sz="1400" i="1" kern="0">
                          <a:latin typeface="Cambria Math" panose="02040503050406030204" pitchFamily="18" charset="0"/>
                          <a:ea typeface="DengXian" panose="02010600030101010101"/>
                          <a:cs typeface="Times New Roman" panose="02020603050405020304" pitchFamily="18" charset="0"/>
                        </a:rPr>
                        <m:t>∗</m:t>
                      </m:r>
                      <m:f>
                        <m:fPr>
                          <m:ctrlPr>
                            <a:rPr lang="fr-CH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CH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𝑒𝑞𝑢</m:t>
                              </m:r>
                            </m:sub>
                          </m:sSub>
                        </m:num>
                        <m:den>
                          <m:r>
                            <a:rPr lang="en-US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fr-CH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𝐿</m:t>
                              </m:r>
                            </m:sub>
                          </m:sSub>
                          <m:r>
                            <a:rPr lang="en-US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CH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Times New Roman" panose="02020603050405020304" pitchFamily="18" charset="0"/>
                                </a:rPr>
                                <m:t>𝑒𝑞𝑢</m:t>
                              </m:r>
                            </m:sub>
                          </m:sSub>
                          <m:r>
                            <a:rPr lang="en-US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fr-CH" sz="1600" kern="100" dirty="0">
                  <a:effectLst/>
                  <a:latin typeface="DengXian" panose="02010600030101010101"/>
                  <a:ea typeface="DengXian" panose="02010600030101010101"/>
                  <a:cs typeface="Times New Roman" panose="02020603050405020304" pitchFamily="18" charset="0"/>
                </a:endParaRPr>
              </a:p>
              <a:p>
                <a:r>
                  <a:rPr lang="en-US" sz="1400" kern="0" dirty="0">
                    <a:solidFill>
                      <a:srgbClr val="0000CD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From this equation one gets a straight line if plotting </a:t>
                </a:r>
                <a:r>
                  <a:rPr lang="en-US" sz="1400" kern="0" dirty="0" err="1">
                    <a:solidFill>
                      <a:srgbClr val="0000CD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C</a:t>
                </a:r>
                <a:r>
                  <a:rPr lang="en-US" sz="1400" kern="0" baseline="-25000" dirty="0" err="1">
                    <a:solidFill>
                      <a:srgbClr val="0000CD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equ</a:t>
                </a:r>
                <a:r>
                  <a:rPr lang="en-US" sz="1400" kern="0" dirty="0">
                    <a:solidFill>
                      <a:srgbClr val="0000CD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 / </a:t>
                </a:r>
                <a:r>
                  <a:rPr lang="en-US" sz="1400" kern="0" dirty="0" err="1">
                    <a:solidFill>
                      <a:srgbClr val="0000CD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q</a:t>
                </a:r>
                <a:r>
                  <a:rPr lang="en-US" sz="1400" kern="0" baseline="-25000" dirty="0" err="1">
                    <a:solidFill>
                      <a:srgbClr val="0000CD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equ</a:t>
                </a:r>
                <a:r>
                  <a:rPr lang="en-US" sz="1400" kern="0" dirty="0">
                    <a:solidFill>
                      <a:srgbClr val="0000CD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 as a function of </a:t>
                </a:r>
                <a:r>
                  <a:rPr lang="en-US" sz="1400" kern="0" dirty="0" err="1">
                    <a:solidFill>
                      <a:srgbClr val="0000CD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C</a:t>
                </a:r>
                <a:r>
                  <a:rPr lang="en-US" sz="1400" kern="0" baseline="-25000" dirty="0" err="1">
                    <a:solidFill>
                      <a:srgbClr val="0000CD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equ</a:t>
                </a:r>
                <a:r>
                  <a:rPr lang="en-US" sz="1400" kern="0" dirty="0">
                    <a:solidFill>
                      <a:srgbClr val="0000CD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. The equation </a:t>
                </a:r>
                <a:r>
                  <a:rPr lang="en-US" sz="1400" kern="0" dirty="0" smtClean="0">
                    <a:solidFill>
                      <a:srgbClr val="0000CD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of</a:t>
                </a:r>
                <a:r>
                  <a:rPr lang="fr-CH" sz="1600" kern="100" dirty="0" smtClean="0"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 </a:t>
                </a:r>
                <a:r>
                  <a:rPr lang="en-US" sz="1400" kern="0" dirty="0" smtClean="0">
                    <a:solidFill>
                      <a:srgbClr val="0000CD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the </a:t>
                </a:r>
                <a:r>
                  <a:rPr lang="en-US" sz="1400" kern="0" dirty="0">
                    <a:solidFill>
                      <a:srgbClr val="0000CD"/>
                    </a:solidFill>
                    <a:latin typeface="Calibri" panose="020F0502020204030204" pitchFamily="34" charset="0"/>
                    <a:ea typeface="DengXian" panose="02010600030101010101"/>
                    <a:cs typeface="Times New Roman" panose="02020603050405020304" pitchFamily="18" charset="0"/>
                  </a:rPr>
                  <a:t>straight line is:</a:t>
                </a:r>
                <a:endParaRPr lang="fr-CH" sz="1600" kern="100" dirty="0">
                  <a:effectLst/>
                  <a:latin typeface="DengXian" panose="02010600030101010101"/>
                  <a:ea typeface="DengXian" panose="02010600030101010101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CH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Calibri" panose="020F050202020403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CH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Calibri" panose="020F050202020403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Calibri" panose="020F0502020204030204" pitchFamily="34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Calibri" panose="020F0502020204030204" pitchFamily="34" charset="0"/>
                                </a:rPr>
                                <m:t>𝑒𝑞𝑢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CH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Calibri" panose="020F050202020403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Calibri" panose="020F0502020204030204" pitchFamily="34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Calibri" panose="020F0502020204030204" pitchFamily="34" charset="0"/>
                                </a:rPr>
                                <m:t>𝑒𝑞𝑢</m:t>
                              </m:r>
                            </m:sub>
                          </m:sSub>
                        </m:den>
                      </m:f>
                      <m:r>
                        <a:rPr lang="en-US" sz="1400" i="1" kern="0">
                          <a:latin typeface="Cambria Math" panose="02040503050406030204" pitchFamily="18" charset="0"/>
                          <a:ea typeface="DengXian" panose="02010600030101010101"/>
                          <a:cs typeface="Calibri" panose="020F0502020204030204" pitchFamily="34" charset="0"/>
                        </a:rPr>
                        <m:t>=</m:t>
                      </m:r>
                      <m:f>
                        <m:fPr>
                          <m:ctrlPr>
                            <a:rPr lang="fr-CH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Calibri" panose="020F050202020403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CH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Calibri" panose="020F050202020403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Calibri" panose="020F0502020204030204" pitchFamily="34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Calibri" panose="020F0502020204030204" pitchFamily="34" charset="0"/>
                                </a:rPr>
                                <m:t>𝐿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CH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Calibri" panose="020F050202020403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Calibri" panose="020F0502020204030204" pitchFamily="34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Calibri" panose="020F0502020204030204" pitchFamily="34" charset="0"/>
                                </a:rPr>
                                <m:t>𝑚𝑎𝑥</m:t>
                              </m:r>
                            </m:sub>
                          </m:sSub>
                        </m:den>
                      </m:f>
                      <m:r>
                        <a:rPr lang="en-US" sz="1400" i="1" kern="0">
                          <a:latin typeface="Cambria Math" panose="02040503050406030204" pitchFamily="18" charset="0"/>
                          <a:ea typeface="DengXian" panose="02010600030101010101"/>
                          <a:cs typeface="Calibri" panose="020F0502020204030204" pitchFamily="34" charset="0"/>
                        </a:rPr>
                        <m:t>+</m:t>
                      </m:r>
                      <m:f>
                        <m:fPr>
                          <m:ctrlPr>
                            <a:rPr lang="fr-CH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Calibri" panose="020F0502020204030204" pitchFamily="34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fr-CH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Calibri" panose="020F050202020403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Calibri" panose="020F0502020204030204" pitchFamily="34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sz="1400" i="1" kern="0">
                                  <a:latin typeface="Cambria Math" panose="02040503050406030204" pitchFamily="18" charset="0"/>
                                  <a:ea typeface="DengXian" panose="02010600030101010101"/>
                                  <a:cs typeface="Calibri" panose="020F0502020204030204" pitchFamily="34" charset="0"/>
                                </a:rPr>
                                <m:t>𝑚𝑎𝑥</m:t>
                              </m:r>
                            </m:sub>
                          </m:sSub>
                        </m:den>
                      </m:f>
                      <m:r>
                        <a:rPr lang="en-US" sz="1400" i="1" kern="0">
                          <a:latin typeface="Cambria Math" panose="02040503050406030204" pitchFamily="18" charset="0"/>
                          <a:ea typeface="DengXian" panose="02010600030101010101"/>
                          <a:cs typeface="Calibri" panose="020F0502020204030204" pitchFamily="34" charset="0"/>
                        </a:rPr>
                        <m:t>∗</m:t>
                      </m:r>
                      <m:sSub>
                        <m:sSubPr>
                          <m:ctrlPr>
                            <a:rPr lang="fr-CH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Calibri" panose="020F0502020204030204" pitchFamily="34" charset="0"/>
                            </a:rPr>
                            <m:t>𝐶</m:t>
                          </m:r>
                        </m:e>
                        <m:sub>
                          <m:r>
                            <a:rPr lang="en-US" sz="1400" i="1" kern="0">
                              <a:latin typeface="Cambria Math" panose="02040503050406030204" pitchFamily="18" charset="0"/>
                              <a:ea typeface="DengXian" panose="02010600030101010101"/>
                              <a:cs typeface="Calibri" panose="020F0502020204030204" pitchFamily="34" charset="0"/>
                            </a:rPr>
                            <m:t>𝑒𝑞𝑢</m:t>
                          </m:r>
                        </m:sub>
                      </m:sSub>
                    </m:oMath>
                  </m:oMathPara>
                </a14:m>
                <a:endParaRPr lang="fr-CH" sz="1600" kern="100" dirty="0">
                  <a:effectLst/>
                  <a:latin typeface="DengXian" panose="02010600030101010101"/>
                  <a:ea typeface="DengXian" panose="02010600030101010101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950" y="4265111"/>
                <a:ext cx="5698748" cy="2592889"/>
              </a:xfrm>
              <a:prstGeom prst="rect">
                <a:avLst/>
              </a:prstGeom>
              <a:blipFill>
                <a:blip r:embed="rId2"/>
                <a:stretch>
                  <a:fillRect l="-321" t="-471" r="-856"/>
                </a:stretch>
              </a:blipFill>
            </p:spPr>
            <p:txBody>
              <a:bodyPr/>
              <a:lstStyle/>
              <a:p>
                <a:r>
                  <a:rPr lang="fr-CH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Chart 16"/>
          <p:cNvGraphicFramePr/>
          <p:nvPr>
            <p:extLst>
              <p:ext uri="{D42A27DB-BD31-4B8C-83A1-F6EECF244321}">
                <p14:modId xmlns:p14="http://schemas.microsoft.com/office/powerpoint/2010/main" val="1854269251"/>
              </p:ext>
            </p:extLst>
          </p:nvPr>
        </p:nvGraphicFramePr>
        <p:xfrm>
          <a:off x="6714526" y="3015761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6714526" y="5675366"/>
            <a:ext cx="499682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kern="0" dirty="0">
                <a:solidFill>
                  <a:srgbClr val="00009A"/>
                </a:solidFill>
                <a:latin typeface="Calibri" panose="020F0502020204030204" pitchFamily="34" charset="0"/>
                <a:ea typeface="DengXian" panose="02010600030101010101"/>
                <a:cs typeface="Times New Roman" panose="02020603050405020304" pitchFamily="18" charset="0"/>
              </a:rPr>
              <a:t>From the slope and intercept of the straight line, one gets:</a:t>
            </a:r>
            <a:endParaRPr lang="fr-CH" sz="1600" kern="100" dirty="0">
              <a:latin typeface="DengXian" panose="02010600030101010101"/>
              <a:ea typeface="DengXian" panose="02010600030101010101"/>
              <a:cs typeface="Times New Roman" panose="02020603050405020304" pitchFamily="18" charset="0"/>
            </a:endParaRPr>
          </a:p>
          <a:p>
            <a:r>
              <a:rPr lang="en-US" sz="1400" kern="0" dirty="0" err="1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q</a:t>
            </a:r>
            <a:r>
              <a:rPr lang="en-US" sz="1400" kern="0" baseline="-25000" dirty="0" err="1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max</a:t>
            </a:r>
            <a:r>
              <a:rPr lang="en-US" sz="1400" kern="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 = (slope)</a:t>
            </a:r>
            <a:r>
              <a:rPr lang="en-US" sz="1400" kern="0" baseline="3000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-1</a:t>
            </a:r>
            <a:r>
              <a:rPr lang="en-US" sz="1400" kern="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 = 220.6 [mg/g]</a:t>
            </a:r>
            <a:endParaRPr lang="fr-CH" sz="1600" kern="100" dirty="0">
              <a:latin typeface="DengXian" panose="02010600030101010101"/>
              <a:ea typeface="DengXian" panose="02010600030101010101"/>
              <a:cs typeface="Times New Roman" panose="02020603050405020304" pitchFamily="18" charset="0"/>
            </a:endParaRPr>
          </a:p>
          <a:p>
            <a:pPr algn="just"/>
            <a:r>
              <a:rPr lang="en-US" sz="1400" kern="0" dirty="0" err="1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k</a:t>
            </a:r>
            <a:r>
              <a:rPr lang="en-US" sz="1400" kern="0" baseline="-25000" dirty="0" err="1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L</a:t>
            </a:r>
            <a:r>
              <a:rPr lang="en-US" sz="1400" kern="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 = (intercept/slope) = 5.89 [mg/ml],</a:t>
            </a:r>
            <a:endParaRPr lang="fr-CH" sz="1600" kern="100" dirty="0">
              <a:effectLst/>
              <a:latin typeface="DengXian" panose="02010600030101010101"/>
              <a:ea typeface="DengXian" panose="02010600030101010101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12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17" grpId="0">
        <p:bldAsOne/>
      </p:bldGraphic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95966" y="254950"/>
            <a:ext cx="58015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kern="0" dirty="0" err="1">
                <a:latin typeface="Arial" panose="020B0604020202020204" pitchFamily="34" charset="0"/>
                <a:ea typeface="DengXian" panose="02010600030101010101"/>
                <a:cs typeface="Times New Roman" panose="02020603050405020304" pitchFamily="18" charset="0"/>
              </a:rPr>
              <a:t>Exercice</a:t>
            </a:r>
            <a:r>
              <a:rPr lang="en-US" kern="0" dirty="0">
                <a:latin typeface="Arial" panose="020B0604020202020204" pitchFamily="34" charset="0"/>
                <a:ea typeface="DengXian" panose="02010600030101010101"/>
                <a:cs typeface="Times New Roman" panose="02020603050405020304" pitchFamily="18" charset="0"/>
              </a:rPr>
              <a:t> 4.3 - NPT and HEPT for a preparative column</a:t>
            </a:r>
            <a:endParaRPr lang="fr-CH" sz="1400" kern="100" dirty="0">
              <a:effectLst/>
              <a:latin typeface="DengXian" panose="02010600030101010101"/>
              <a:ea typeface="DengXian" panose="02010600030101010101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0306" y="624282"/>
            <a:ext cx="113010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kern="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A pulse injection was performed at time t=0 to determine the packing efficiency of a preparative chromatography column (diameter 5 cm, bed length 36 cm). The resulting peak is shown in the figure </a:t>
            </a:r>
            <a:r>
              <a:rPr lang="fr-CH" kern="0" dirty="0" err="1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below</a:t>
            </a:r>
            <a:r>
              <a:rPr lang="fr-CH" kern="0" dirty="0">
                <a:latin typeface="Times New Roman" panose="02020603050405020304" pitchFamily="18" charset="0"/>
                <a:ea typeface="DengXian" panose="02010600030101010101"/>
                <a:cs typeface="Times New Roman" panose="02020603050405020304" pitchFamily="18" charset="0"/>
              </a:rPr>
              <a:t>.</a:t>
            </a:r>
            <a:endParaRPr lang="fr-CH" sz="2000" kern="100" dirty="0">
              <a:effectLst/>
              <a:latin typeface="DengXian" panose="02010600030101010101"/>
              <a:ea typeface="DengXian" panose="02010600030101010101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06" y="1719020"/>
            <a:ext cx="5274310" cy="27984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/>
          <p:cNvSpPr/>
          <p:nvPr/>
        </p:nvSpPr>
        <p:spPr>
          <a:xfrm>
            <a:off x="410306" y="1279501"/>
            <a:ext cx="112153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kern="0" dirty="0">
                <a:latin typeface="Calibri" panose="020F0502020204030204" pitchFamily="34" charset="0"/>
                <a:ea typeface="DengXian" panose="02010600030101010101"/>
                <a:cs typeface="Times New Roman" panose="02020603050405020304" pitchFamily="18" charset="0"/>
              </a:rPr>
              <a:t>Determine the number of theoretical plates NTP and the height equivalent to a theoretical plate HETP.</a:t>
            </a:r>
            <a:endParaRPr lang="fr-CH" sz="2000" kern="100" dirty="0">
              <a:effectLst/>
              <a:latin typeface="DengXian" panose="02010600030101010101"/>
              <a:ea typeface="DengXian" panose="02010600030101010101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95966" y="4517465"/>
            <a:ext cx="45768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 smtClean="0">
                <a:latin typeface="Times New Roman" panose="02020603050405020304" pitchFamily="18" charset="0"/>
                <a:ea typeface="DengXian" panose="02010600030101010101"/>
              </a:rPr>
              <a:t>The </a:t>
            </a:r>
            <a:r>
              <a:rPr lang="en-US" kern="0" dirty="0">
                <a:latin typeface="Times New Roman" panose="02020603050405020304" pitchFamily="18" charset="0"/>
                <a:ea typeface="DengXian" panose="02010600030101010101"/>
              </a:rPr>
              <a:t>retention time of the peak is clearly 30 min</a:t>
            </a:r>
            <a:endParaRPr lang="fr-CH" dirty="0"/>
          </a:p>
        </p:txBody>
      </p:sp>
      <p:sp>
        <p:nvSpPr>
          <p:cNvPr id="12" name="Rectangle 11"/>
          <p:cNvSpPr/>
          <p:nvPr/>
        </p:nvSpPr>
        <p:spPr>
          <a:xfrm>
            <a:off x="495966" y="4886797"/>
            <a:ext cx="51886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kern="0" dirty="0">
                <a:latin typeface="Times New Roman" panose="02020603050405020304" pitchFamily="18" charset="0"/>
                <a:ea typeface="DengXian" panose="020F0502020204030204"/>
              </a:rPr>
              <a:t>To determine the number of theoretical plates one can use either the peak width at half height W </a:t>
            </a:r>
            <a:r>
              <a:rPr lang="en-US" kern="0" baseline="-25000" dirty="0">
                <a:latin typeface="Times New Roman" panose="02020603050405020304" pitchFamily="18" charset="0"/>
                <a:ea typeface="DengXian" panose="020F0502020204030204"/>
              </a:rPr>
              <a:t>0.5</a:t>
            </a:r>
            <a:r>
              <a:rPr lang="en-US" kern="0" dirty="0">
                <a:latin typeface="Times New Roman" panose="02020603050405020304" pitchFamily="18" charset="0"/>
                <a:ea typeface="DengXian" panose="020F0502020204030204"/>
              </a:rPr>
              <a:t>, or the peak width at its base, </a:t>
            </a:r>
            <a:r>
              <a:rPr lang="en-US" kern="0" dirty="0" err="1">
                <a:latin typeface="Times New Roman" panose="02020603050405020304" pitchFamily="18" charset="0"/>
                <a:ea typeface="DengXian" panose="020F0502020204030204"/>
              </a:rPr>
              <a:t>W</a:t>
            </a:r>
            <a:r>
              <a:rPr lang="en-US" kern="0" baseline="-25000" dirty="0" err="1">
                <a:latin typeface="Times New Roman" panose="02020603050405020304" pitchFamily="18" charset="0"/>
                <a:ea typeface="DengXian" panose="020F0502020204030204"/>
              </a:rPr>
              <a:t>base</a:t>
            </a:r>
            <a:r>
              <a:rPr lang="en-US" kern="0" dirty="0">
                <a:latin typeface="Times New Roman" panose="02020603050405020304" pitchFamily="18" charset="0"/>
                <a:ea typeface="DengXian" panose="020F0502020204030204"/>
              </a:rPr>
              <a:t>.</a:t>
            </a:r>
            <a:endParaRPr lang="fr-CH" dirty="0"/>
          </a:p>
        </p:txBody>
      </p:sp>
      <p:sp>
        <p:nvSpPr>
          <p:cNvPr id="13" name="Rectangle 12"/>
          <p:cNvSpPr/>
          <p:nvPr/>
        </p:nvSpPr>
        <p:spPr>
          <a:xfrm>
            <a:off x="495966" y="5810127"/>
            <a:ext cx="51886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kern="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W </a:t>
            </a:r>
            <a:r>
              <a:rPr lang="en-US" kern="0" baseline="-2500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0.5</a:t>
            </a:r>
            <a:r>
              <a:rPr lang="en-US" kern="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 as measured from the graph is ca. 3.7 min</a:t>
            </a:r>
            <a:endParaRPr lang="fr-CH" sz="2000" kern="100" dirty="0">
              <a:effectLst/>
              <a:latin typeface="DengXian" panose="020F0502020204030204"/>
              <a:ea typeface="DengXian" panose="020F0502020204030204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95966" y="6179459"/>
            <a:ext cx="51886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kern="0" dirty="0">
                <a:latin typeface="Times New Roman" panose="02020603050405020304" pitchFamily="18" charset="0"/>
                <a:ea typeface="DengXian" panose="020F0502020204030204"/>
              </a:rPr>
              <a:t>The peak width at its base </a:t>
            </a:r>
            <a:r>
              <a:rPr lang="en-US" kern="0" dirty="0" err="1">
                <a:latin typeface="Times New Roman" panose="02020603050405020304" pitchFamily="18" charset="0"/>
                <a:ea typeface="DengXian" panose="020F0502020204030204"/>
              </a:rPr>
              <a:t>W</a:t>
            </a:r>
            <a:r>
              <a:rPr lang="en-US" kern="0" baseline="-25000" dirty="0" err="1">
                <a:latin typeface="Times New Roman" panose="02020603050405020304" pitchFamily="18" charset="0"/>
                <a:ea typeface="DengXian" panose="020F0502020204030204"/>
              </a:rPr>
              <a:t>base</a:t>
            </a:r>
            <a:r>
              <a:rPr lang="en-US" kern="0" dirty="0">
                <a:latin typeface="Times New Roman" panose="02020603050405020304" pitchFamily="18" charset="0"/>
                <a:ea typeface="DengXian" panose="020F0502020204030204"/>
              </a:rPr>
              <a:t> is around 6.4 min.</a:t>
            </a:r>
            <a:endParaRPr lang="fr-CH" dirty="0"/>
          </a:p>
        </p:txBody>
      </p:sp>
      <p:sp>
        <p:nvSpPr>
          <p:cNvPr id="15" name="Rectangle 14"/>
          <p:cNvSpPr/>
          <p:nvPr/>
        </p:nvSpPr>
        <p:spPr>
          <a:xfrm>
            <a:off x="6066691" y="1852890"/>
            <a:ext cx="55590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kern="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W </a:t>
            </a:r>
            <a:r>
              <a:rPr lang="en-US" kern="0" baseline="-2500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0.5</a:t>
            </a:r>
            <a:r>
              <a:rPr lang="en-US" kern="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 as measured from the graph is ca. 3.7 min</a:t>
            </a:r>
            <a:endParaRPr lang="fr-CH" sz="2000" kern="100" dirty="0">
              <a:latin typeface="DengXian" panose="020F0502020204030204"/>
              <a:ea typeface="DengXian" panose="020F0502020204030204"/>
              <a:cs typeface="Times New Roman" panose="02020603050405020304" pitchFamily="18" charset="0"/>
            </a:endParaRPr>
          </a:p>
          <a:p>
            <a:pPr algn="just"/>
            <a:r>
              <a:rPr lang="en-US" kern="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Hence NEPT = 5.54·(</a:t>
            </a:r>
            <a:r>
              <a:rPr lang="en-US" kern="0" dirty="0" err="1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t</a:t>
            </a:r>
            <a:r>
              <a:rPr lang="en-US" kern="0" baseline="-25000" dirty="0" err="1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r</a:t>
            </a:r>
            <a:r>
              <a:rPr lang="en-US" kern="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/W</a:t>
            </a:r>
            <a:r>
              <a:rPr lang="en-US" kern="0" baseline="-2500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0.5</a:t>
            </a:r>
            <a:r>
              <a:rPr lang="en-US" kern="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)</a:t>
            </a:r>
            <a:r>
              <a:rPr lang="en-US" kern="0" baseline="3000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2</a:t>
            </a:r>
            <a:r>
              <a:rPr lang="en-US" kern="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 = 364 plates</a:t>
            </a:r>
            <a:endParaRPr lang="fr-CH" sz="2000" kern="100" dirty="0">
              <a:latin typeface="DengXian" panose="020F0502020204030204"/>
              <a:ea typeface="DengXian" panose="020F0502020204030204"/>
              <a:cs typeface="Times New Roman" panose="02020603050405020304" pitchFamily="18" charset="0"/>
            </a:endParaRPr>
          </a:p>
          <a:p>
            <a:pPr algn="just"/>
            <a:r>
              <a:rPr lang="en-US" kern="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The peak width at its base </a:t>
            </a:r>
            <a:r>
              <a:rPr lang="en-US" kern="0" dirty="0" err="1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W</a:t>
            </a:r>
            <a:r>
              <a:rPr lang="en-US" kern="0" baseline="-25000" dirty="0" err="1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base</a:t>
            </a:r>
            <a:r>
              <a:rPr lang="en-US" kern="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 is around 6.4 min.</a:t>
            </a:r>
            <a:endParaRPr lang="fr-CH" sz="2000" kern="100" dirty="0">
              <a:latin typeface="DengXian" panose="020F0502020204030204"/>
              <a:ea typeface="DengXian" panose="020F0502020204030204"/>
              <a:cs typeface="Times New Roman" panose="02020603050405020304" pitchFamily="18" charset="0"/>
            </a:endParaRPr>
          </a:p>
          <a:p>
            <a:pPr algn="just"/>
            <a:r>
              <a:rPr lang="en-US" kern="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Hence NEPT = 16·(</a:t>
            </a:r>
            <a:r>
              <a:rPr lang="en-US" kern="0" dirty="0" err="1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t</a:t>
            </a:r>
            <a:r>
              <a:rPr lang="en-US" kern="0" baseline="-25000" dirty="0" err="1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r</a:t>
            </a:r>
            <a:r>
              <a:rPr lang="en-US" kern="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/</a:t>
            </a:r>
            <a:r>
              <a:rPr lang="en-US" kern="0" dirty="0" err="1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W</a:t>
            </a:r>
            <a:r>
              <a:rPr lang="en-US" kern="0" baseline="-25000" dirty="0" err="1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base</a:t>
            </a:r>
            <a:r>
              <a:rPr lang="en-US" kern="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)2 = 352 plates</a:t>
            </a:r>
            <a:endParaRPr lang="fr-CH" sz="2000" kern="100" dirty="0">
              <a:effectLst/>
              <a:latin typeface="DengXian" panose="020F0502020204030204"/>
              <a:ea typeface="DengXian" panose="020F0502020204030204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060829" y="3175482"/>
            <a:ext cx="565052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kern="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Based on these results, the height equivalent to a theoretical plate HETP is equal to the column </a:t>
            </a:r>
            <a:r>
              <a:rPr lang="en-US" kern="0" dirty="0" smtClean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length</a:t>
            </a:r>
            <a:r>
              <a:rPr lang="fr-CH" sz="2000" kern="100" dirty="0" smtClean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 </a:t>
            </a:r>
            <a:r>
              <a:rPr lang="en-US" kern="0" dirty="0" smtClean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L </a:t>
            </a:r>
            <a:r>
              <a:rPr lang="en-US" kern="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divided by the number of plates N.</a:t>
            </a:r>
            <a:endParaRPr lang="fr-CH" sz="2000" kern="100" dirty="0">
              <a:latin typeface="DengXian" panose="020F0502020204030204"/>
              <a:ea typeface="DengXian" panose="020F0502020204030204"/>
              <a:cs typeface="Times New Roman" panose="02020603050405020304" pitchFamily="18" charset="0"/>
            </a:endParaRPr>
          </a:p>
          <a:p>
            <a:pPr algn="just"/>
            <a:r>
              <a:rPr lang="en-US" kern="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The result is 989 </a:t>
            </a:r>
            <a:r>
              <a:rPr lang="en-US" kern="0" dirty="0" err="1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μm</a:t>
            </a:r>
            <a:r>
              <a:rPr lang="en-US" kern="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 for the calculation with W </a:t>
            </a:r>
            <a:r>
              <a:rPr lang="en-US" kern="0" baseline="-2500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0.5</a:t>
            </a:r>
            <a:r>
              <a:rPr lang="en-US" kern="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 and 1023 </a:t>
            </a:r>
            <a:r>
              <a:rPr lang="en-US" kern="0" dirty="0" err="1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μm</a:t>
            </a:r>
            <a:r>
              <a:rPr lang="en-US" kern="0" dirty="0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 (or 1.023 mm) for the calculation with </a:t>
            </a:r>
            <a:r>
              <a:rPr lang="en-US" kern="0" dirty="0" err="1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W</a:t>
            </a:r>
            <a:r>
              <a:rPr lang="en-US" kern="0" baseline="-25000" dirty="0" err="1">
                <a:latin typeface="Times New Roman" panose="02020603050405020304" pitchFamily="18" charset="0"/>
                <a:ea typeface="DengXian" panose="020F0502020204030204"/>
                <a:cs typeface="Times New Roman" panose="02020603050405020304" pitchFamily="18" charset="0"/>
              </a:rPr>
              <a:t>base</a:t>
            </a:r>
            <a:endParaRPr lang="fr-CH" sz="2000" kern="100" dirty="0">
              <a:effectLst/>
              <a:latin typeface="DengXian" panose="020F0502020204030204"/>
              <a:ea typeface="DengXian" panose="020F0502020204030204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960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970</Words>
  <Application>Microsoft Office PowerPoint</Application>
  <PresentationFormat>Widescreen</PresentationFormat>
  <Paragraphs>148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Cambria Math</vt:lpstr>
      <vt:lpstr>DengXian</vt:lpstr>
      <vt:lpstr>DengXian</vt:lpstr>
      <vt:lpstr>等线 Light</vt:lpstr>
      <vt:lpstr>Times New Roman</vt:lpstr>
      <vt:lpstr>Office 主题​​</vt:lpstr>
      <vt:lpstr>Week 12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8</dc:title>
  <dc:creator>郝亚萌</dc:creator>
  <cp:lastModifiedBy>Hao Yameng</cp:lastModifiedBy>
  <cp:revision>48</cp:revision>
  <dcterms:created xsi:type="dcterms:W3CDTF">2021-05-06T16:00:14Z</dcterms:created>
  <dcterms:modified xsi:type="dcterms:W3CDTF">2022-06-02T15:41:35Z</dcterms:modified>
</cp:coreProperties>
</file>